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85" r:id="rId1"/>
  </p:sldMasterIdLst>
  <p:notesMasterIdLst>
    <p:notesMasterId r:id="rId12"/>
  </p:notesMasterIdLst>
  <p:handoutMasterIdLst>
    <p:handoutMasterId r:id="rId13"/>
  </p:handoutMasterIdLst>
  <p:sldIdLst>
    <p:sldId id="262" r:id="rId2"/>
    <p:sldId id="263" r:id="rId3"/>
    <p:sldId id="268" r:id="rId4"/>
    <p:sldId id="272" r:id="rId5"/>
    <p:sldId id="271" r:id="rId6"/>
    <p:sldId id="273" r:id="rId7"/>
    <p:sldId id="274" r:id="rId8"/>
    <p:sldId id="266" r:id="rId9"/>
    <p:sldId id="269" r:id="rId10"/>
    <p:sldId id="267" r:id="rId11"/>
  </p:sldIdLst>
  <p:sldSz cx="12192000" cy="6858000"/>
  <p:notesSz cx="6858000" cy="9144000"/>
  <p:embeddedFontLst>
    <p:embeddedFont>
      <p:font typeface="Tahoma" panose="020B0604030504040204" pitchFamily="34" charset="0"/>
      <p:regular r:id="rId14"/>
      <p:bold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Trebuchet MS" panose="020B0603020202020204" pitchFamily="34" charset="0"/>
      <p:regular r:id="rId20"/>
      <p:bold r:id="rId21"/>
      <p:italic r:id="rId22"/>
      <p:boldItalic r:id="rId23"/>
    </p:embeddedFont>
    <p:embeddedFont>
      <p:font typeface="Roboto Condensed" panose="020B0604020202020204" charset="0"/>
      <p:regular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4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06" autoAdjust="0"/>
    <p:restoredTop sz="95394" autoAdjust="0"/>
  </p:normalViewPr>
  <p:slideViewPr>
    <p:cSldViewPr snapToGrid="0">
      <p:cViewPr varScale="1">
        <p:scale>
          <a:sx n="64" d="100"/>
          <a:sy n="64" d="100"/>
        </p:scale>
        <p:origin x="560" y="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3120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B2D652-E5E8-4128-ACB4-B689749BC880}" type="datetimeFigureOut">
              <a:rPr lang="pl-PL" smtClean="0"/>
              <a:t>23.02.2018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616B6B-6EF8-4323-90C8-3C9F973DF94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530555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2B6BE7-8048-4C7F-976D-003735986665}" type="datetimeFigureOut">
              <a:rPr lang="pl-PL" smtClean="0"/>
              <a:t>23.02.2018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D870D4-3555-46EE-8B7B-AA665E478802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25457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3042" y="449009"/>
            <a:ext cx="3693563" cy="13166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928401" y="2337759"/>
            <a:ext cx="8574622" cy="1641256"/>
          </a:xfrm>
        </p:spPr>
        <p:txBody>
          <a:bodyPr anchor="b">
            <a:normAutofit/>
          </a:bodyPr>
          <a:lstStyle>
            <a:lvl1pPr algn="r">
              <a:defRPr sz="6000" baseline="0">
                <a:effectLst/>
                <a:latin typeface="+mj-lt"/>
              </a:defRPr>
            </a:lvl1pPr>
          </a:lstStyle>
          <a:p>
            <a:r>
              <a:rPr lang="pl-PL" dirty="0"/>
              <a:t>Tytuł prezentacji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15377" y="3996267"/>
            <a:ext cx="6987645" cy="78111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 baseline="0">
                <a:solidFill>
                  <a:schemeClr val="accent6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 dirty="0"/>
              <a:t>Podtytuł prezentacji</a:t>
            </a:r>
          </a:p>
        </p:txBody>
      </p:sp>
      <p:pic>
        <p:nvPicPr>
          <p:cNvPr id="15" name="Obraz 14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2775"/>
          <a:stretch/>
        </p:blipFill>
        <p:spPr>
          <a:xfrm>
            <a:off x="4732430" y="5943600"/>
            <a:ext cx="7452000" cy="912122"/>
          </a:xfrm>
          <a:prstGeom prst="rect">
            <a:avLst/>
          </a:prstGeom>
        </p:spPr>
      </p:pic>
      <p:sp>
        <p:nvSpPr>
          <p:cNvPr id="13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4515376" y="4794633"/>
            <a:ext cx="6996275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/>
              <a:t>Imię i Nazwisko</a:t>
            </a:r>
          </a:p>
        </p:txBody>
      </p:sp>
      <p:grpSp>
        <p:nvGrpSpPr>
          <p:cNvPr id="36" name="Group 18"/>
          <p:cNvGrpSpPr/>
          <p:nvPr userDrawn="1"/>
        </p:nvGrpSpPr>
        <p:grpSpPr>
          <a:xfrm>
            <a:off x="18130" y="0"/>
            <a:ext cx="5014912" cy="6862763"/>
            <a:chOff x="2928938" y="-4763"/>
            <a:chExt cx="5014912" cy="6862763"/>
          </a:xfrm>
          <a:gradFill>
            <a:gsLst>
              <a:gs pos="17000">
                <a:schemeClr val="accent6"/>
              </a:gs>
              <a:gs pos="54000">
                <a:schemeClr val="accent6">
                  <a:lumMod val="40000"/>
                  <a:lumOff val="60000"/>
                </a:schemeClr>
              </a:gs>
              <a:gs pos="34000">
                <a:schemeClr val="accent6">
                  <a:lumMod val="40000"/>
                  <a:lumOff val="60000"/>
                </a:schemeClr>
              </a:gs>
              <a:gs pos="81000">
                <a:schemeClr val="accent6"/>
              </a:gs>
            </a:gsLst>
            <a:lin ang="5400000" scaled="1"/>
          </a:gradFill>
        </p:grpSpPr>
        <p:sp>
          <p:nvSpPr>
            <p:cNvPr id="37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7"/>
            <p:cNvSpPr/>
            <p:nvPr/>
          </p:nvSpPr>
          <p:spPr bwMode="auto">
            <a:xfrm>
              <a:off x="2928938" y="-4763"/>
              <a:ext cx="1035050" cy="2683741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9"/>
            <p:cNvSpPr/>
            <p:nvPr/>
          </p:nvSpPr>
          <p:spPr bwMode="auto">
            <a:xfrm>
              <a:off x="2928938" y="2582862"/>
              <a:ext cx="2707819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Freeform 10"/>
            <p:cNvSpPr/>
            <p:nvPr/>
          </p:nvSpPr>
          <p:spPr bwMode="auto">
            <a:xfrm>
              <a:off x="3371849" y="2692400"/>
              <a:ext cx="3351835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1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grpFill/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3257749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awda lub fał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84313" y="1233577"/>
            <a:ext cx="10018712" cy="217954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>
                <a:latin typeface="+mn-lt"/>
              </a:defRPr>
            </a:lvl1pPr>
          </a:lstStyle>
          <a:p>
            <a:pPr marL="0" lvl="0"/>
            <a:r>
              <a:rPr lang="pl-PL" dirty="0"/>
              <a:t>Kliknij, aby edytować tekst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l-PL" dirty="0"/>
              <a:t>Kliknij, aby edytować tekst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/>
              <a:t>Kliknij, aby edytować tekst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9961258" y="6454779"/>
            <a:ext cx="1143000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pl-PL" dirty="0"/>
              <a:t>24.02.2018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00881" y="6454779"/>
            <a:ext cx="7084177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 err="1"/>
              <a:t>test:fest</a:t>
            </a:r>
            <a:r>
              <a:rPr lang="pl-PL" dirty="0"/>
              <a:t> 2018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80458" y="6454778"/>
            <a:ext cx="551167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670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onie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908" y="2209802"/>
            <a:ext cx="4731509" cy="1686626"/>
          </a:xfrm>
          <a:prstGeom prst="rect">
            <a:avLst/>
          </a:prstGeom>
        </p:spPr>
      </p:pic>
      <p:pic>
        <p:nvPicPr>
          <p:cNvPr id="15" name="Obraz 14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2775"/>
          <a:stretch/>
        </p:blipFill>
        <p:spPr>
          <a:xfrm>
            <a:off x="4732430" y="5943600"/>
            <a:ext cx="7452000" cy="912122"/>
          </a:xfrm>
          <a:prstGeom prst="rect">
            <a:avLst/>
          </a:prstGeom>
        </p:spPr>
      </p:pic>
      <p:grpSp>
        <p:nvGrpSpPr>
          <p:cNvPr id="11" name="Group 18"/>
          <p:cNvGrpSpPr/>
          <p:nvPr userDrawn="1"/>
        </p:nvGrpSpPr>
        <p:grpSpPr>
          <a:xfrm>
            <a:off x="18130" y="0"/>
            <a:ext cx="5014912" cy="6862763"/>
            <a:chOff x="2928938" y="-4763"/>
            <a:chExt cx="5014912" cy="6862763"/>
          </a:xfrm>
          <a:gradFill>
            <a:gsLst>
              <a:gs pos="17000">
                <a:schemeClr val="accent6"/>
              </a:gs>
              <a:gs pos="54000">
                <a:schemeClr val="accent6">
                  <a:lumMod val="40000"/>
                  <a:lumOff val="60000"/>
                </a:schemeClr>
              </a:gs>
              <a:gs pos="34000">
                <a:schemeClr val="accent6">
                  <a:lumMod val="40000"/>
                  <a:lumOff val="60000"/>
                </a:schemeClr>
              </a:gs>
              <a:gs pos="81000">
                <a:schemeClr val="accent6"/>
              </a:gs>
            </a:gsLst>
            <a:lin ang="5400000" scaled="1"/>
          </a:gradFill>
        </p:grpSpPr>
        <p:sp>
          <p:nvSpPr>
            <p:cNvPr id="1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7"/>
            <p:cNvSpPr/>
            <p:nvPr/>
          </p:nvSpPr>
          <p:spPr bwMode="auto">
            <a:xfrm>
              <a:off x="2928938" y="-4763"/>
              <a:ext cx="1035050" cy="2683741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9"/>
            <p:cNvSpPr/>
            <p:nvPr/>
          </p:nvSpPr>
          <p:spPr bwMode="auto">
            <a:xfrm>
              <a:off x="2928938" y="2582862"/>
              <a:ext cx="2707819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6" name="Freeform 10"/>
            <p:cNvSpPr/>
            <p:nvPr/>
          </p:nvSpPr>
          <p:spPr bwMode="auto">
            <a:xfrm>
              <a:off x="3371849" y="2692400"/>
              <a:ext cx="3351835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grpFill/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3340155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l-PL" dirty="0"/>
              <a:t>Kliknij, aby edytować tytuł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 anchor="ctr"/>
          <a:lstStyle>
            <a:lvl1pPr>
              <a:buSzPct val="100000"/>
              <a:defRPr sz="2400"/>
            </a:lvl1pPr>
            <a:lvl2pPr>
              <a:buSzPct val="100000"/>
              <a:defRPr sz="2000"/>
            </a:lvl2pPr>
            <a:lvl3pPr>
              <a:buSzPct val="100000"/>
              <a:defRPr sz="1800"/>
            </a:lvl3pPr>
            <a:lvl4pPr>
              <a:buSzPct val="100000"/>
              <a:defRPr/>
            </a:lvl4pPr>
            <a:lvl5pPr>
              <a:buSzPct val="100000"/>
              <a:defRPr/>
            </a:lvl5pPr>
          </a:lstStyle>
          <a:p>
            <a:pPr lvl="0"/>
            <a:r>
              <a:rPr lang="pl-PL" dirty="0"/>
              <a:t>Kliknij, aby edytować tekst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pl-PL" dirty="0"/>
              <a:t>24.02.2018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 err="1"/>
              <a:t>test:fest</a:t>
            </a:r>
            <a:r>
              <a:rPr lang="pl-PL" dirty="0"/>
              <a:t>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80458" y="6454778"/>
            <a:ext cx="551167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759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7667" y="420113"/>
            <a:ext cx="2563958" cy="91396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90513" y="2666999"/>
            <a:ext cx="7612513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pl-PL" dirty="0"/>
              <a:t>Kliknij, aby edytować tytuł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3890512" y="4777381"/>
            <a:ext cx="7612514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accent6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/>
              <a:t>Kliknij, aby edytować tekst</a:t>
            </a:r>
          </a:p>
        </p:txBody>
      </p:sp>
      <p:grpSp>
        <p:nvGrpSpPr>
          <p:cNvPr id="12" name="Group 18"/>
          <p:cNvGrpSpPr/>
          <p:nvPr userDrawn="1"/>
        </p:nvGrpSpPr>
        <p:grpSpPr>
          <a:xfrm>
            <a:off x="18130" y="0"/>
            <a:ext cx="5014912" cy="6862763"/>
            <a:chOff x="2928938" y="-4763"/>
            <a:chExt cx="5014912" cy="6862763"/>
          </a:xfrm>
          <a:gradFill>
            <a:gsLst>
              <a:gs pos="17000">
                <a:schemeClr val="accent6"/>
              </a:gs>
              <a:gs pos="54000">
                <a:schemeClr val="accent6">
                  <a:lumMod val="40000"/>
                  <a:lumOff val="60000"/>
                </a:schemeClr>
              </a:gs>
              <a:gs pos="34000">
                <a:schemeClr val="accent6">
                  <a:lumMod val="40000"/>
                  <a:lumOff val="60000"/>
                </a:schemeClr>
              </a:gs>
              <a:gs pos="81000">
                <a:schemeClr val="accent6"/>
              </a:gs>
            </a:gsLst>
            <a:lin ang="5400000" scaled="1"/>
          </a:gradFill>
        </p:grpSpPr>
        <p:sp>
          <p:nvSpPr>
            <p:cNvPr id="17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7"/>
            <p:cNvSpPr/>
            <p:nvPr/>
          </p:nvSpPr>
          <p:spPr bwMode="auto">
            <a:xfrm>
              <a:off x="2928938" y="-4763"/>
              <a:ext cx="1035050" cy="2683741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9"/>
            <p:cNvSpPr/>
            <p:nvPr/>
          </p:nvSpPr>
          <p:spPr bwMode="auto">
            <a:xfrm>
              <a:off x="2928938" y="2582862"/>
              <a:ext cx="2707819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10"/>
            <p:cNvSpPr/>
            <p:nvPr/>
          </p:nvSpPr>
          <p:spPr bwMode="auto">
            <a:xfrm>
              <a:off x="3371849" y="2692400"/>
              <a:ext cx="3351835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grpFill/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3245561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484312" y="1311215"/>
            <a:ext cx="4895055" cy="447998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 dirty="0"/>
              <a:t>Kliknij, aby edytować tekst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607967" y="1311215"/>
            <a:ext cx="4895056" cy="447998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 dirty="0"/>
              <a:t>Kliknij, aby edytować tekst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  <a:endParaRPr 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9961258" y="6454779"/>
            <a:ext cx="1143000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pl-PL" dirty="0"/>
              <a:t>24.02.2018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00881" y="6454779"/>
            <a:ext cx="7084177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 err="1"/>
              <a:t>test:fest</a:t>
            </a:r>
            <a:r>
              <a:rPr lang="pl-PL" dirty="0"/>
              <a:t> 2018</a:t>
            </a:r>
            <a:endParaRPr lang="en-US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80458" y="6454778"/>
            <a:ext cx="551167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1310641" y="33338"/>
            <a:ext cx="9393556" cy="10689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 dirty="0"/>
              <a:t>Kliknij, aby edytować tytuł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312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pl-PL" dirty="0"/>
              <a:t>Kliknij, aby edytować tytuł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2000781" y="147396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Kliknij, aby edytować tekst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712913" y="2150767"/>
            <a:ext cx="4895056" cy="4198078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 dirty="0"/>
              <a:t>Kliknij, aby edytować tekst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7109089" y="148243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dirty="0"/>
              <a:t>Kliknij, aby edytować tekst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836569" y="2150767"/>
            <a:ext cx="4895056" cy="4198078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l-PL" dirty="0"/>
              <a:t>Kliknij, aby edytować tekst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9961258" y="6454779"/>
            <a:ext cx="1143000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pl-PL" dirty="0"/>
              <a:t>24.02.2018</a:t>
            </a:r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00881" y="6454779"/>
            <a:ext cx="7084177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 err="1"/>
              <a:t>test:fest</a:t>
            </a:r>
            <a:r>
              <a:rPr lang="pl-PL" dirty="0"/>
              <a:t> 2018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80458" y="6454778"/>
            <a:ext cx="551167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257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j-lt"/>
                <a:ea typeface="Roboto Cn" pitchFamily="2" charset="0"/>
              </a:defRPr>
            </a:lvl1pPr>
          </a:lstStyle>
          <a:p>
            <a:r>
              <a:rPr lang="pl-PL" dirty="0"/>
              <a:t>Kliknij, aby edytować tytuł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9961258" y="6454779"/>
            <a:ext cx="1143000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pl-PL" dirty="0"/>
              <a:t>24.02.2018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00881" y="6454779"/>
            <a:ext cx="7084177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 err="1"/>
              <a:t>test:fest</a:t>
            </a:r>
            <a:r>
              <a:rPr lang="pl-PL" dirty="0"/>
              <a:t> 2018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80458" y="6454778"/>
            <a:ext cx="551167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444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ate Placeholder 3"/>
          <p:cNvSpPr>
            <a:spLocks noGrp="1"/>
          </p:cNvSpPr>
          <p:nvPr>
            <p:ph type="dt" sz="half" idx="10"/>
          </p:nvPr>
        </p:nvSpPr>
        <p:spPr>
          <a:xfrm>
            <a:off x="9961258" y="6454779"/>
            <a:ext cx="1143000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pl-PL" dirty="0"/>
              <a:t>24.02.2018</a:t>
            </a:r>
            <a:endParaRPr lang="en-US" dirty="0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00881" y="6454779"/>
            <a:ext cx="7084177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 err="1"/>
              <a:t>test:fest</a:t>
            </a:r>
            <a:r>
              <a:rPr lang="pl-PL" dirty="0"/>
              <a:t> 2018</a:t>
            </a:r>
            <a:endParaRPr lang="en-US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80458" y="6454778"/>
            <a:ext cx="551167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22" name="Group 6"/>
          <p:cNvGrpSpPr/>
          <p:nvPr userDrawn="1"/>
        </p:nvGrpSpPr>
        <p:grpSpPr>
          <a:xfrm>
            <a:off x="5339" y="0"/>
            <a:ext cx="723866" cy="6858001"/>
            <a:chOff x="1320800" y="0"/>
            <a:chExt cx="2436813" cy="6858001"/>
          </a:xfrm>
          <a:gradFill>
            <a:gsLst>
              <a:gs pos="31000">
                <a:schemeClr val="accent6"/>
              </a:gs>
              <a:gs pos="75000">
                <a:schemeClr val="accent6">
                  <a:lumMod val="40000"/>
                  <a:lumOff val="60000"/>
                </a:schemeClr>
              </a:gs>
              <a:gs pos="77000">
                <a:schemeClr val="accent6">
                  <a:lumMod val="40000"/>
                  <a:lumOff val="60000"/>
                </a:schemeClr>
              </a:gs>
              <a:gs pos="100000">
                <a:schemeClr val="accent6"/>
              </a:gs>
            </a:gsLst>
            <a:lin ang="5400000" scaled="1"/>
          </a:gradFill>
        </p:grpSpPr>
        <p:sp>
          <p:nvSpPr>
            <p:cNvPr id="23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grpFill/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3366276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262033" y="1216325"/>
            <a:ext cx="6240990" cy="5123515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l-PL" dirty="0"/>
              <a:t>Kliknij, aby edytować tekst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484312" y="391629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dirty="0"/>
              <a:t>Kliknij, aby edytować tekst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>
          <a:xfrm>
            <a:off x="9961258" y="6454779"/>
            <a:ext cx="1143000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pl-PL" dirty="0"/>
              <a:t>24.02.2018</a:t>
            </a:r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00881" y="6454779"/>
            <a:ext cx="7084177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 err="1"/>
              <a:t>test:fest</a:t>
            </a:r>
            <a:r>
              <a:rPr lang="pl-PL" dirty="0"/>
              <a:t> 2018</a:t>
            </a:r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80458" y="6454778"/>
            <a:ext cx="551167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ytuł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pl-PL" dirty="0"/>
              <a:t>Kliknij, aby edytować tytuł</a:t>
            </a:r>
          </a:p>
        </p:txBody>
      </p:sp>
      <p:sp>
        <p:nvSpPr>
          <p:cNvPr id="15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484311" y="200621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dirty="0"/>
              <a:t>Kliknij, aby edytować tekst</a:t>
            </a:r>
          </a:p>
        </p:txBody>
      </p:sp>
    </p:spTree>
    <p:extLst>
      <p:ext uri="{BB962C8B-B14F-4D97-AF65-F5344CB8AC3E}">
        <p14:creationId xmlns:p14="http://schemas.microsoft.com/office/powerpoint/2010/main" val="345436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 cytat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184542" y="135434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074578" y="315386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07882" y="1268083"/>
            <a:ext cx="9490342" cy="2160916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pl-PL" dirty="0"/>
              <a:t>Kliknij, aby edytować tekst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 hasCustomPrompt="1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l-PL" dirty="0"/>
              <a:t>Kliknij, aby edytować tekst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 dirty="0"/>
              <a:t>Kliknij, aby edytować tekst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>
          <a:xfrm>
            <a:off x="9961258" y="6454779"/>
            <a:ext cx="1143000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pl-PL" dirty="0"/>
              <a:t>24.02.2018</a:t>
            </a:r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00881" y="6454779"/>
            <a:ext cx="7084177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 err="1"/>
              <a:t>test:fest</a:t>
            </a:r>
            <a:r>
              <a:rPr lang="pl-PL" dirty="0"/>
              <a:t> 2018</a:t>
            </a:r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80458" y="6454778"/>
            <a:ext cx="551167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70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5339" y="0"/>
            <a:ext cx="723866" cy="6858001"/>
            <a:chOff x="1320800" y="0"/>
            <a:chExt cx="2436813" cy="6858001"/>
          </a:xfrm>
          <a:gradFill>
            <a:gsLst>
              <a:gs pos="31000">
                <a:schemeClr val="accent6"/>
              </a:gs>
              <a:gs pos="75000">
                <a:schemeClr val="accent6">
                  <a:lumMod val="40000"/>
                  <a:lumOff val="60000"/>
                </a:schemeClr>
              </a:gs>
              <a:gs pos="77000">
                <a:schemeClr val="accent6">
                  <a:lumMod val="40000"/>
                  <a:lumOff val="60000"/>
                </a:schemeClr>
              </a:gs>
              <a:gs pos="100000">
                <a:schemeClr val="accent6"/>
              </a:gs>
            </a:gsLst>
            <a:lin ang="5400000" scaled="1"/>
          </a:gradFill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10641" y="33338"/>
            <a:ext cx="9393556" cy="1068963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 dirty="0"/>
              <a:t>Kliknij, aby edytować tytuł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0219" y="1236345"/>
            <a:ext cx="10911405" cy="51320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l-PL" dirty="0"/>
              <a:t>Kliknij, aby edytować tekst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61258" y="6454779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pl-PL" dirty="0"/>
              <a:t>24.02.2018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00881" y="6454779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Trebuchet MS" panose="020B0603020202020204" pitchFamily="34" charset="0"/>
              </a:defRPr>
            </a:lvl1pPr>
          </a:lstStyle>
          <a:p>
            <a:r>
              <a:rPr lang="en-US" dirty="0" err="1"/>
              <a:t>test:fest</a:t>
            </a:r>
            <a:r>
              <a:rPr lang="pl-PL" dirty="0"/>
              <a:t>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80458" y="6454779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Prostokąt 14"/>
          <p:cNvSpPr/>
          <p:nvPr userDrawn="1"/>
        </p:nvSpPr>
        <p:spPr>
          <a:xfrm>
            <a:off x="820220" y="1102302"/>
            <a:ext cx="10952681" cy="8641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6" name="Obraz 15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2460" y="350038"/>
            <a:ext cx="1068705" cy="76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337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9" r:id="rId9"/>
    <p:sldLayoutId id="2147483700" r:id="rId10"/>
    <p:sldLayoutId id="2147483701" r:id="rId11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Tahoma" panose="020B0604030504040204" pitchFamily="34" charset="0"/>
          <a:cs typeface="Tahoma" panose="020B0604030504040204" pitchFamily="34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6"/>
        </a:buClr>
        <a:buSzPct val="145000"/>
        <a:buFont typeface="Arial"/>
        <a:buChar char="•"/>
        <a:defRPr sz="2400" kern="1200" cap="none">
          <a:solidFill>
            <a:schemeClr val="accent6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6"/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6"/>
        </a:buClr>
        <a:buSzPct val="145000"/>
        <a:buFont typeface="Arial"/>
        <a:buChar char="•"/>
        <a:defRPr sz="1800" kern="1200" cap="none">
          <a:solidFill>
            <a:schemeClr val="accent6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6"/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6"/>
        </a:buClr>
        <a:buSzPct val="145000"/>
        <a:buFont typeface="Arial"/>
        <a:buChar char="•"/>
        <a:defRPr sz="1400" kern="1200" cap="none">
          <a:solidFill>
            <a:schemeClr val="accent6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protractortest.org/#/api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Protractor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pl-PL" dirty="0"/>
              <a:t>Paweł Procukiewicz, Piotr Wiśniewski</a:t>
            </a:r>
          </a:p>
        </p:txBody>
      </p:sp>
    </p:spTree>
    <p:extLst>
      <p:ext uri="{BB962C8B-B14F-4D97-AF65-F5344CB8AC3E}">
        <p14:creationId xmlns:p14="http://schemas.microsoft.com/office/powerpoint/2010/main" val="708657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D7E20-A7B7-4BDD-BAA0-7C523D572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Selenium vs Protractor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7703F-BABF-46A6-897E-B6DF0B068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24.02.2018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E6360F-A634-4247-931B-260452434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test:fest</a:t>
            </a:r>
            <a:r>
              <a:rPr lang="pl-PL"/>
              <a:t> 2018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31C99-2399-484E-97DB-D72D98F48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C72C195-A1F3-4B4D-8B16-60740DA70C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1534480"/>
              </p:ext>
            </p:extLst>
          </p:nvPr>
        </p:nvGraphicFramePr>
        <p:xfrm>
          <a:off x="1258882" y="1618988"/>
          <a:ext cx="10141302" cy="39134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00728">
                  <a:extLst>
                    <a:ext uri="{9D8B030D-6E8A-4147-A177-3AD203B41FA5}">
                      <a16:colId xmlns:a16="http://schemas.microsoft.com/office/drawing/2014/main" val="2359711292"/>
                    </a:ext>
                  </a:extLst>
                </a:gridCol>
                <a:gridCol w="3882974">
                  <a:extLst>
                    <a:ext uri="{9D8B030D-6E8A-4147-A177-3AD203B41FA5}">
                      <a16:colId xmlns:a16="http://schemas.microsoft.com/office/drawing/2014/main" val="137957015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37152212"/>
                    </a:ext>
                  </a:extLst>
                </a:gridCol>
              </a:tblGrid>
              <a:tr h="657073">
                <a:tc>
                  <a:txBody>
                    <a:bodyPr/>
                    <a:lstStyle/>
                    <a:p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800" dirty="0"/>
                        <a:t>Protractor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800" dirty="0"/>
                        <a:t>Selenium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9468173"/>
                  </a:ext>
                </a:extLst>
              </a:tr>
              <a:tr h="531045">
                <a:tc>
                  <a:txBody>
                    <a:bodyPr/>
                    <a:lstStyle/>
                    <a:p>
                      <a:r>
                        <a:rPr lang="pl-PL" dirty="0"/>
                        <a:t>Lokatory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Selenium + </a:t>
                      </a:r>
                      <a:br>
                        <a:rPr lang="pl-PL" dirty="0"/>
                      </a:br>
                      <a:r>
                        <a:rPr lang="pl-PL" dirty="0"/>
                        <a:t>By.repeater, model, binding, buttontext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4768988"/>
                  </a:ext>
                </a:extLst>
              </a:tr>
              <a:tr h="434247">
                <a:tc>
                  <a:txBody>
                    <a:bodyPr/>
                    <a:lstStyle/>
                    <a:p>
                      <a:r>
                        <a:rPr lang="pl-PL" dirty="0"/>
                        <a:t>Język Programowania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Javascript, Typescript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C#, Java, Python, Ruby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755175"/>
                  </a:ext>
                </a:extLst>
              </a:tr>
              <a:tr h="434247">
                <a:tc>
                  <a:txBody>
                    <a:bodyPr/>
                    <a:lstStyle/>
                    <a:p>
                      <a:r>
                        <a:rPr lang="pl-PL" dirty="0"/>
                        <a:t>Test Framework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Jasmine, Mocha, Chai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TestNG, Junit, Nunit (C#)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0343438"/>
                  </a:ext>
                </a:extLst>
              </a:tr>
              <a:tr h="434247">
                <a:tc>
                  <a:txBody>
                    <a:bodyPr/>
                    <a:lstStyle/>
                    <a:p>
                      <a:r>
                        <a:rPr lang="pl-PL" dirty="0"/>
                        <a:t>BDD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Cucumber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Cucumber, SpecFlow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6204934"/>
                  </a:ext>
                </a:extLst>
              </a:tr>
              <a:tr h="445051">
                <a:tc>
                  <a:txBody>
                    <a:bodyPr/>
                    <a:lstStyle/>
                    <a:p>
                      <a:r>
                        <a:rPr lang="pl-PL" dirty="0"/>
                        <a:t>Wykonywanie kodu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Asynchroniczne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Synchroniczne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7966547"/>
                  </a:ext>
                </a:extLst>
              </a:tr>
              <a:tr h="434247">
                <a:tc>
                  <a:txBody>
                    <a:bodyPr/>
                    <a:lstStyle/>
                    <a:p>
                      <a:r>
                        <a:rPr lang="pl-PL" dirty="0"/>
                        <a:t>Synchronizacja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Automatyczna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Explicit Waiting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1292742"/>
                  </a:ext>
                </a:extLst>
              </a:tr>
              <a:tr h="434247">
                <a:tc>
                  <a:txBody>
                    <a:bodyPr/>
                    <a:lstStyle/>
                    <a:p>
                      <a:r>
                        <a:rPr lang="pl-PL" dirty="0"/>
                        <a:t>CI Integracja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Jenkins, TeamCity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dirty="0"/>
                        <a:t>Jenkins, TeamCity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3141549"/>
                  </a:ext>
                </a:extLst>
              </a:tr>
            </a:tbl>
          </a:graphicData>
        </a:graphic>
      </p:graphicFrame>
      <p:pic>
        <p:nvPicPr>
          <p:cNvPr id="6146" name="Picture 2" descr="Znalezione obrazy dla zapytania protractor testing">
            <a:extLst>
              <a:ext uri="{FF2B5EF4-FFF2-40B4-BE49-F238E27FC236}">
                <a16:creationId xmlns:a16="http://schemas.microsoft.com/office/drawing/2014/main" id="{9EF3A6D5-2238-46D9-A6A5-68ACD23A40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043" y="1654725"/>
            <a:ext cx="551968" cy="507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Znalezione obrazy dla zapytania selenium">
            <a:extLst>
              <a:ext uri="{FF2B5EF4-FFF2-40B4-BE49-F238E27FC236}">
                <a16:creationId xmlns:a16="http://schemas.microsoft.com/office/drawing/2014/main" id="{CBB11584-5FD6-4FA6-B77B-965D876930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76629" y="1618980"/>
            <a:ext cx="655257" cy="593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3194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Framework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20219" y="1236345"/>
            <a:ext cx="10911405" cy="5132015"/>
          </a:xfrm>
        </p:spPr>
        <p:txBody>
          <a:bodyPr/>
          <a:lstStyle/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24.02.2018</a:t>
            </a:r>
            <a:endParaRPr lang="en-US" dirty="0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test:fest</a:t>
            </a:r>
            <a:r>
              <a:rPr lang="pl-PL"/>
              <a:t> 2018</a:t>
            </a:r>
            <a:endParaRPr lang="en-US" dirty="0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4100" name="Picture 4" descr="Znalezione obrazy dla zapytania protractor testing">
            <a:extLst>
              <a:ext uri="{FF2B5EF4-FFF2-40B4-BE49-F238E27FC236}">
                <a16:creationId xmlns:a16="http://schemas.microsoft.com/office/drawing/2014/main" id="{11500B50-24AC-46FE-8A58-308764FDE6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2668" y="1736875"/>
            <a:ext cx="5961354" cy="1344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1FB9DD1-ACC4-48EA-8E91-FAEE59BA358C}"/>
              </a:ext>
            </a:extLst>
          </p:cNvPr>
          <p:cNvSpPr/>
          <p:nvPr/>
        </p:nvSpPr>
        <p:spPr>
          <a:xfrm>
            <a:off x="1420732" y="4702122"/>
            <a:ext cx="2890104" cy="1565413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l-PL" dirty="0"/>
              <a:t>Framework testów E2E stworzony do testowaia aplikacji AngularJS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86973B9-BE4B-4742-87A5-A309E2C14028}"/>
              </a:ext>
            </a:extLst>
          </p:cNvPr>
          <p:cNvSpPr/>
          <p:nvPr/>
        </p:nvSpPr>
        <p:spPr>
          <a:xfrm>
            <a:off x="8369346" y="4702122"/>
            <a:ext cx="2941931" cy="149087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l-PL" dirty="0"/>
              <a:t>Jest programem node js (środowisko uruchomieniowe javascript)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E677FB7-0ED8-4F33-9653-1C90A113B09E}"/>
              </a:ext>
            </a:extLst>
          </p:cNvPr>
          <p:cNvSpPr/>
          <p:nvPr/>
        </p:nvSpPr>
        <p:spPr>
          <a:xfrm>
            <a:off x="4911349" y="4702122"/>
            <a:ext cx="3015800" cy="149087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l-PL" dirty="0"/>
              <a:t>Posiada zintegrowane rozwiązania do testów (Selenium, Jasmine, WebDriver...)</a:t>
            </a:r>
          </a:p>
        </p:txBody>
      </p:sp>
      <p:sp>
        <p:nvSpPr>
          <p:cNvPr id="23" name="Arrow: Down 22">
            <a:extLst>
              <a:ext uri="{FF2B5EF4-FFF2-40B4-BE49-F238E27FC236}">
                <a16:creationId xmlns:a16="http://schemas.microsoft.com/office/drawing/2014/main" id="{6D62632E-F001-44FE-B9B6-81CC8FC68EE1}"/>
              </a:ext>
            </a:extLst>
          </p:cNvPr>
          <p:cNvSpPr/>
          <p:nvPr/>
        </p:nvSpPr>
        <p:spPr>
          <a:xfrm>
            <a:off x="6133345" y="3796242"/>
            <a:ext cx="376785" cy="544107"/>
          </a:xfrm>
          <a:prstGeom prst="down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8" name="Arrow: Down 27">
            <a:extLst>
              <a:ext uri="{FF2B5EF4-FFF2-40B4-BE49-F238E27FC236}">
                <a16:creationId xmlns:a16="http://schemas.microsoft.com/office/drawing/2014/main" id="{8B0AB442-8AAC-44E9-AACF-B19BFAC962DE}"/>
              </a:ext>
            </a:extLst>
          </p:cNvPr>
          <p:cNvSpPr/>
          <p:nvPr/>
        </p:nvSpPr>
        <p:spPr>
          <a:xfrm>
            <a:off x="2656161" y="3684381"/>
            <a:ext cx="399090" cy="539750"/>
          </a:xfrm>
          <a:prstGeom prst="down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9" name="Arrow: Down 28">
            <a:extLst>
              <a:ext uri="{FF2B5EF4-FFF2-40B4-BE49-F238E27FC236}">
                <a16:creationId xmlns:a16="http://schemas.microsoft.com/office/drawing/2014/main" id="{5327FB37-8871-4B55-A5E8-CF436CC5D365}"/>
              </a:ext>
            </a:extLst>
          </p:cNvPr>
          <p:cNvSpPr/>
          <p:nvPr/>
        </p:nvSpPr>
        <p:spPr>
          <a:xfrm>
            <a:off x="9584473" y="3832734"/>
            <a:ext cx="376785" cy="544107"/>
          </a:xfrm>
          <a:prstGeom prst="down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56304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A04DC-4D9B-4C7E-98E0-3FC8FA031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Protractor - Architektura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608C76-FB6E-4671-9822-0BB010C625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61258" y="6454779"/>
            <a:ext cx="1143000" cy="365125"/>
          </a:xfrm>
        </p:spPr>
        <p:txBody>
          <a:bodyPr/>
          <a:lstStyle/>
          <a:p>
            <a:r>
              <a:rPr lang="pl-PL"/>
              <a:t>24.02.2018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86725-99C7-4379-A4A2-CEE3E539A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00881" y="6412739"/>
            <a:ext cx="7084177" cy="365125"/>
          </a:xfrm>
        </p:spPr>
        <p:txBody>
          <a:bodyPr/>
          <a:lstStyle/>
          <a:p>
            <a:r>
              <a:rPr lang="en-US"/>
              <a:t>test:fest</a:t>
            </a:r>
            <a:r>
              <a:rPr lang="pl-PL"/>
              <a:t> 2018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D2385-5FED-41C7-8D27-AD638B816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AA576BC6-E13F-42F8-B15B-A1B42046E033}"/>
              </a:ext>
            </a:extLst>
          </p:cNvPr>
          <p:cNvSpPr/>
          <p:nvPr/>
        </p:nvSpPr>
        <p:spPr>
          <a:xfrm>
            <a:off x="2066684" y="1447110"/>
            <a:ext cx="7873316" cy="246860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Symbol zastępczy stopki 4">
            <a:extLst>
              <a:ext uri="{FF2B5EF4-FFF2-40B4-BE49-F238E27FC236}">
                <a16:creationId xmlns:a16="http://schemas.microsoft.com/office/drawing/2014/main" id="{4FB3FAD3-EF23-4534-8748-83DF4285A27B}"/>
              </a:ext>
            </a:extLst>
          </p:cNvPr>
          <p:cNvSpPr txBox="1">
            <a:spLocks/>
          </p:cNvSpPr>
          <p:nvPr/>
        </p:nvSpPr>
        <p:spPr>
          <a:xfrm>
            <a:off x="2800881" y="6412739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test:fest</a:t>
            </a:r>
            <a:r>
              <a:rPr lang="pl-PL"/>
              <a:t> 2018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7DB6F55-61F5-439C-A910-8F6C125A9D92}"/>
              </a:ext>
            </a:extLst>
          </p:cNvPr>
          <p:cNvSpPr/>
          <p:nvPr/>
        </p:nvSpPr>
        <p:spPr>
          <a:xfrm>
            <a:off x="4723673" y="2635140"/>
            <a:ext cx="2557072" cy="109237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pl-PL" dirty="0"/>
              <a:t>Protractor + Typescript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EAFAD2-A66A-4052-92C7-6C6A38CCDBA7}"/>
              </a:ext>
            </a:extLst>
          </p:cNvPr>
          <p:cNvSpPr/>
          <p:nvPr/>
        </p:nvSpPr>
        <p:spPr>
          <a:xfrm>
            <a:off x="5202109" y="3188935"/>
            <a:ext cx="1600200" cy="438991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l-PL" dirty="0"/>
              <a:t>WebDriverJS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9A015F-DE67-431A-A0F6-D77E28E9E710}"/>
              </a:ext>
            </a:extLst>
          </p:cNvPr>
          <p:cNvSpPr/>
          <p:nvPr/>
        </p:nvSpPr>
        <p:spPr>
          <a:xfrm>
            <a:off x="2635315" y="3188935"/>
            <a:ext cx="1140570" cy="43899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l-PL" dirty="0"/>
              <a:t>Jasmine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CFFEBE-C23B-4450-AD97-2CEB039D2CD9}"/>
              </a:ext>
            </a:extLst>
          </p:cNvPr>
          <p:cNvSpPr/>
          <p:nvPr/>
        </p:nvSpPr>
        <p:spPr>
          <a:xfrm>
            <a:off x="8035752" y="3182640"/>
            <a:ext cx="1289455" cy="43899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l-PL" dirty="0"/>
              <a:t>Mocha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16D1474-818A-4170-BB4B-39BC6BDACCC0}"/>
              </a:ext>
            </a:extLst>
          </p:cNvPr>
          <p:cNvSpPr/>
          <p:nvPr/>
        </p:nvSpPr>
        <p:spPr>
          <a:xfrm>
            <a:off x="5101006" y="1592178"/>
            <a:ext cx="1600200" cy="43899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l-PL" dirty="0"/>
              <a:t>Cucumber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CA89F7E-78FB-4888-ACD5-65B60E2FBBA3}"/>
              </a:ext>
            </a:extLst>
          </p:cNvPr>
          <p:cNvSpPr/>
          <p:nvPr/>
        </p:nvSpPr>
        <p:spPr>
          <a:xfrm>
            <a:off x="4723673" y="4506949"/>
            <a:ext cx="2620797" cy="438991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l-PL" dirty="0"/>
              <a:t>Selenium WebDriver API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4B963BD-B7D6-4C48-A66D-B59F1EA90467}"/>
              </a:ext>
            </a:extLst>
          </p:cNvPr>
          <p:cNvSpPr/>
          <p:nvPr/>
        </p:nvSpPr>
        <p:spPr>
          <a:xfrm>
            <a:off x="1855139" y="5394789"/>
            <a:ext cx="1600200" cy="43899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l-PL" dirty="0"/>
              <a:t>Chrome Driver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B5EA570-2A74-4D14-841A-C01D225159A9}"/>
              </a:ext>
            </a:extLst>
          </p:cNvPr>
          <p:cNvSpPr/>
          <p:nvPr/>
        </p:nvSpPr>
        <p:spPr>
          <a:xfrm>
            <a:off x="4706699" y="5188753"/>
            <a:ext cx="2616069" cy="63474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l-PL" dirty="0"/>
              <a:t>Browser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374312E-6AA6-4449-91B9-C7C047FFB094}"/>
              </a:ext>
            </a:extLst>
          </p:cNvPr>
          <p:cNvSpPr/>
          <p:nvPr/>
        </p:nvSpPr>
        <p:spPr>
          <a:xfrm>
            <a:off x="8408248" y="5437123"/>
            <a:ext cx="1994984" cy="468783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l-PL" dirty="0"/>
              <a:t>Browser Drivers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B20C661-F51F-415D-9EF8-E0FE0861A5B1}"/>
              </a:ext>
            </a:extLst>
          </p:cNvPr>
          <p:cNvSpPr/>
          <p:nvPr/>
        </p:nvSpPr>
        <p:spPr>
          <a:xfrm>
            <a:off x="4723673" y="5862105"/>
            <a:ext cx="2599095" cy="43161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l-PL" dirty="0"/>
              <a:t>Angular/Non Angular Apps</a:t>
            </a:r>
          </a:p>
        </p:txBody>
      </p:sp>
      <p:sp>
        <p:nvSpPr>
          <p:cNvPr id="20" name="Arrow: Up-Down 19">
            <a:extLst>
              <a:ext uri="{FF2B5EF4-FFF2-40B4-BE49-F238E27FC236}">
                <a16:creationId xmlns:a16="http://schemas.microsoft.com/office/drawing/2014/main" id="{1310DEFC-6A71-4BF2-A964-6C11E2014537}"/>
              </a:ext>
            </a:extLst>
          </p:cNvPr>
          <p:cNvSpPr/>
          <p:nvPr/>
        </p:nvSpPr>
        <p:spPr>
          <a:xfrm>
            <a:off x="5858611" y="4004910"/>
            <a:ext cx="194320" cy="387895"/>
          </a:xfrm>
          <a:prstGeom prst="upDown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4" name="Arrow: Left-Right 23">
            <a:extLst>
              <a:ext uri="{FF2B5EF4-FFF2-40B4-BE49-F238E27FC236}">
                <a16:creationId xmlns:a16="http://schemas.microsoft.com/office/drawing/2014/main" id="{77B846E1-3997-43A6-9C87-7F6449801421}"/>
              </a:ext>
            </a:extLst>
          </p:cNvPr>
          <p:cNvSpPr/>
          <p:nvPr/>
        </p:nvSpPr>
        <p:spPr>
          <a:xfrm rot="20268851">
            <a:off x="3546399" y="4901249"/>
            <a:ext cx="718479" cy="182201"/>
          </a:xfrm>
          <a:prstGeom prst="leftRight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6" name="Arrow: Left-Right 25">
            <a:extLst>
              <a:ext uri="{FF2B5EF4-FFF2-40B4-BE49-F238E27FC236}">
                <a16:creationId xmlns:a16="http://schemas.microsoft.com/office/drawing/2014/main" id="{ECFE35DF-E788-4AE4-9B89-B4CBD7B6F5FC}"/>
              </a:ext>
            </a:extLst>
          </p:cNvPr>
          <p:cNvSpPr/>
          <p:nvPr/>
        </p:nvSpPr>
        <p:spPr>
          <a:xfrm rot="12139767">
            <a:off x="7553490" y="4965141"/>
            <a:ext cx="718479" cy="182201"/>
          </a:xfrm>
          <a:prstGeom prst="leftRight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1" name="Arrow: Up-Down 30">
            <a:extLst>
              <a:ext uri="{FF2B5EF4-FFF2-40B4-BE49-F238E27FC236}">
                <a16:creationId xmlns:a16="http://schemas.microsoft.com/office/drawing/2014/main" id="{5906DFC3-1524-443D-9EAA-B1D2748D6C4A}"/>
              </a:ext>
            </a:extLst>
          </p:cNvPr>
          <p:cNvSpPr/>
          <p:nvPr/>
        </p:nvSpPr>
        <p:spPr>
          <a:xfrm rot="5400000">
            <a:off x="7832111" y="5429321"/>
            <a:ext cx="171442" cy="484388"/>
          </a:xfrm>
          <a:prstGeom prst="upDown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2" name="Arrow: Up-Down 31">
            <a:extLst>
              <a:ext uri="{FF2B5EF4-FFF2-40B4-BE49-F238E27FC236}">
                <a16:creationId xmlns:a16="http://schemas.microsoft.com/office/drawing/2014/main" id="{E22F1CA9-1DB9-4F95-B921-FA1C5B101181}"/>
              </a:ext>
            </a:extLst>
          </p:cNvPr>
          <p:cNvSpPr/>
          <p:nvPr/>
        </p:nvSpPr>
        <p:spPr>
          <a:xfrm rot="5400000">
            <a:off x="4077372" y="5400695"/>
            <a:ext cx="171442" cy="484388"/>
          </a:xfrm>
          <a:prstGeom prst="upDown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3" name="Arrow: Up-Down 32">
            <a:extLst>
              <a:ext uri="{FF2B5EF4-FFF2-40B4-BE49-F238E27FC236}">
                <a16:creationId xmlns:a16="http://schemas.microsoft.com/office/drawing/2014/main" id="{FAB273A1-2882-41E3-AE50-2368D893AF85}"/>
              </a:ext>
            </a:extLst>
          </p:cNvPr>
          <p:cNvSpPr/>
          <p:nvPr/>
        </p:nvSpPr>
        <p:spPr>
          <a:xfrm>
            <a:off x="5809022" y="2128061"/>
            <a:ext cx="194320" cy="387895"/>
          </a:xfrm>
          <a:prstGeom prst="upDown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4" name="Arrow: Up-Down 33">
            <a:extLst>
              <a:ext uri="{FF2B5EF4-FFF2-40B4-BE49-F238E27FC236}">
                <a16:creationId xmlns:a16="http://schemas.microsoft.com/office/drawing/2014/main" id="{76DE14AE-3E91-4B52-87C6-5B4E7DBC14EE}"/>
              </a:ext>
            </a:extLst>
          </p:cNvPr>
          <p:cNvSpPr/>
          <p:nvPr/>
        </p:nvSpPr>
        <p:spPr>
          <a:xfrm rot="5400000">
            <a:off x="7563717" y="3226378"/>
            <a:ext cx="194320" cy="387895"/>
          </a:xfrm>
          <a:prstGeom prst="upDown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5" name="Arrow: Up-Down 34">
            <a:extLst>
              <a:ext uri="{FF2B5EF4-FFF2-40B4-BE49-F238E27FC236}">
                <a16:creationId xmlns:a16="http://schemas.microsoft.com/office/drawing/2014/main" id="{CED09B53-F70D-456D-890A-E463DB225611}"/>
              </a:ext>
            </a:extLst>
          </p:cNvPr>
          <p:cNvSpPr/>
          <p:nvPr/>
        </p:nvSpPr>
        <p:spPr>
          <a:xfrm rot="5400000">
            <a:off x="4193347" y="3226379"/>
            <a:ext cx="194320" cy="387895"/>
          </a:xfrm>
          <a:prstGeom prst="upDownArrow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185300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A04DC-4D9B-4C7E-98E0-3FC8FA031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Protractor - Synchronizacja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608C76-FB6E-4671-9822-0BB010C62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24.02.2018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86725-99C7-4379-A4A2-CEE3E539A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test:fest</a:t>
            </a:r>
            <a:r>
              <a:rPr lang="pl-PL"/>
              <a:t> 2018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D2385-5FED-41C7-8D27-AD638B816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A08DCF3-7BCC-474B-98A8-C90F41683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636" y="1322763"/>
            <a:ext cx="10911405" cy="5132015"/>
          </a:xfrm>
        </p:spPr>
        <p:txBody>
          <a:bodyPr/>
          <a:lstStyle/>
          <a:p>
            <a:pPr marL="0" indent="0">
              <a:buNone/>
            </a:pPr>
            <a:r>
              <a:rPr lang="pl-PL" dirty="0"/>
              <a:t>							Nie zawsze istnieje „spinner”, na który można poczekać...</a:t>
            </a:r>
          </a:p>
          <a:p>
            <a:pPr marL="0" indent="0">
              <a:buNone/>
            </a:pPr>
            <a:endParaRPr lang="pl-PL" dirty="0"/>
          </a:p>
          <a:p>
            <a:r>
              <a:rPr lang="pl-PL" dirty="0"/>
              <a:t>Browser.waitForAngular: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pl-PL" dirty="0">
                <a:solidFill>
                  <a:schemeClr val="accent1"/>
                </a:solidFill>
              </a:rPr>
              <a:t>webDriver czeka dopóki angular nie skończy renderować strony oraz </a:t>
            </a:r>
          </a:p>
          <a:p>
            <a:pPr marL="457200" lvl="1" indent="0">
              <a:buNone/>
            </a:pPr>
            <a:r>
              <a:rPr lang="pl-PL" dirty="0">
                <a:solidFill>
                  <a:schemeClr val="accent1"/>
                </a:solidFill>
              </a:rPr>
              <a:t>	dopóki nie będzie żadnych czekających wywołań $http oraz $timeout. </a:t>
            </a:r>
            <a:br>
              <a:rPr lang="pl-PL" dirty="0">
                <a:solidFill>
                  <a:schemeClr val="accent1"/>
                </a:solidFill>
              </a:rPr>
            </a:br>
            <a:endParaRPr lang="pl-PL" dirty="0">
              <a:solidFill>
                <a:schemeClr val="accent1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pl-PL" dirty="0">
                <a:solidFill>
                  <a:schemeClr val="accent1"/>
                </a:solidFill>
              </a:rPr>
              <a:t>Funkcja wywoływana automatycznue przed każdą akcją webdrivera.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pl-PL" dirty="0">
              <a:solidFill>
                <a:schemeClr val="accent1"/>
              </a:solidFill>
            </a:endParaRPr>
          </a:p>
          <a:p>
            <a:r>
              <a:rPr lang="pl-PL" dirty="0">
                <a:solidFill>
                  <a:schemeClr val="accent1"/>
                </a:solidFill>
              </a:rPr>
              <a:t>Synchronizacja ‚” it’ów” – Jasmine</a:t>
            </a:r>
          </a:p>
          <a:p>
            <a:endParaRPr lang="pl-PL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0017A84-6E45-4691-9B6B-86D24E134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8463" y="4340281"/>
            <a:ext cx="1667578" cy="161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4994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A04DC-4D9B-4C7E-98E0-3FC8FA031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 Protractor - Zalety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608C76-FB6E-4671-9822-0BB010C62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24.02.2018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86725-99C7-4379-A4A2-CEE3E539A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test:fest</a:t>
            </a:r>
            <a:r>
              <a:rPr lang="pl-PL" dirty="0"/>
              <a:t> 2018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D2385-5FED-41C7-8D27-AD638B816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79D252A-D799-436B-8080-94DDBD4C71DA}"/>
              </a:ext>
            </a:extLst>
          </p:cNvPr>
          <p:cNvSpPr txBox="1">
            <a:spLocks/>
          </p:cNvSpPr>
          <p:nvPr/>
        </p:nvSpPr>
        <p:spPr>
          <a:xfrm>
            <a:off x="820220" y="1102301"/>
            <a:ext cx="10911405" cy="41718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6"/>
              </a:buClr>
              <a:buSzPct val="100000"/>
              <a:buFont typeface="Arial"/>
              <a:buChar char="•"/>
              <a:defRPr sz="2400" kern="1200" cap="none">
                <a:solidFill>
                  <a:schemeClr val="accent6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6"/>
              </a:buClr>
              <a:buSzPct val="100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6"/>
              </a:buClr>
              <a:buSzPct val="100000"/>
              <a:buFont typeface="Arial"/>
              <a:buChar char="•"/>
              <a:defRPr sz="1800" kern="1200" cap="none">
                <a:solidFill>
                  <a:schemeClr val="accent6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6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6"/>
              </a:buClr>
              <a:buSzPct val="100000"/>
              <a:buFont typeface="Arial"/>
              <a:buChar char="•"/>
              <a:defRPr sz="1400" kern="1200" cap="none">
                <a:solidFill>
                  <a:schemeClr val="accent6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Nowe Lokatory (by.model, by.binding, by.repeater)</a:t>
            </a:r>
          </a:p>
          <a:p>
            <a:r>
              <a:rPr lang="pl-PL" dirty="0"/>
              <a:t>Łatwość konfiguracji</a:t>
            </a:r>
          </a:p>
          <a:p>
            <a:r>
              <a:rPr lang="pl-PL" dirty="0"/>
              <a:t>Intuicyjna architektura. </a:t>
            </a:r>
          </a:p>
          <a:p>
            <a:r>
              <a:rPr lang="pl-PL" dirty="0"/>
              <a:t>Automatyczna synchronizacja</a:t>
            </a:r>
          </a:p>
          <a:p>
            <a:r>
              <a:rPr lang="pl-PL" dirty="0"/>
              <a:t>Rosnące wsparcie społeczności</a:t>
            </a:r>
          </a:p>
          <a:p>
            <a:endParaRPr lang="pl-PL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CEE0377-56DE-470E-8BFC-F274197FE3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77130" y="3617843"/>
            <a:ext cx="2471530" cy="2180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02309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A04DC-4D9B-4C7E-98E0-3FC8FA031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 Protractor - Wady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608C76-FB6E-4671-9822-0BB010C62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24.02.2018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86725-99C7-4379-A4A2-CEE3E539A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test:fest</a:t>
            </a:r>
            <a:r>
              <a:rPr lang="pl-PL"/>
              <a:t> 2018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D2385-5FED-41C7-8D27-AD638B816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79D252A-D799-436B-8080-94DDBD4C71DA}"/>
              </a:ext>
            </a:extLst>
          </p:cNvPr>
          <p:cNvSpPr txBox="1">
            <a:spLocks/>
          </p:cNvSpPr>
          <p:nvPr/>
        </p:nvSpPr>
        <p:spPr>
          <a:xfrm>
            <a:off x="820220" y="1386408"/>
            <a:ext cx="10911405" cy="268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6"/>
              </a:buClr>
              <a:buSzPct val="100000"/>
              <a:buFont typeface="Arial"/>
              <a:buChar char="•"/>
              <a:defRPr sz="2400" kern="1200" cap="none">
                <a:solidFill>
                  <a:schemeClr val="accent6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6"/>
              </a:buClr>
              <a:buSzPct val="100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6"/>
              </a:buClr>
              <a:buSzPct val="100000"/>
              <a:buFont typeface="Arial"/>
              <a:buChar char="•"/>
              <a:defRPr sz="1800" kern="1200" cap="none">
                <a:solidFill>
                  <a:schemeClr val="accent6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6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6"/>
              </a:buClr>
              <a:buSzPct val="100000"/>
              <a:buFont typeface="Arial"/>
              <a:buChar char="•"/>
              <a:defRPr sz="1400" kern="1200" cap="none">
                <a:solidFill>
                  <a:schemeClr val="accent6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Javascript/Typescript – popularność mniejsza niż Java, C#</a:t>
            </a:r>
          </a:p>
          <a:p>
            <a:r>
              <a:rPr lang="pl-PL" dirty="0"/>
              <a:t>Asynchronicznie wykonywany kod</a:t>
            </a:r>
          </a:p>
          <a:p>
            <a:r>
              <a:rPr lang="pl-PL" dirty="0"/>
              <a:t>Synchronizacyjne „wyzwania” przy mieszanych stronach (angular + non angular)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CE9A39-C13B-4B15-80AB-649885985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85583" y="4009380"/>
            <a:ext cx="2308095" cy="2161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800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D7E20-A7B7-4BDD-BAA0-7C523D572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Zanim wyruszymy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A7703F-BABF-46A6-897E-B6DF0B068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24.02.2018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E6360F-A634-4247-931B-2604524342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test:fest</a:t>
            </a:r>
            <a:r>
              <a:rPr lang="pl-PL"/>
              <a:t> 2018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31C99-2399-484E-97DB-D72D98F48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B9458DC-CD5F-4720-9300-CEFAE26297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0219" y="1236345"/>
            <a:ext cx="10911405" cy="3077238"/>
          </a:xfrm>
        </p:spPr>
        <p:txBody>
          <a:bodyPr/>
          <a:lstStyle/>
          <a:p>
            <a:pPr marL="0" indent="0">
              <a:buNone/>
            </a:pPr>
            <a:r>
              <a:rPr lang="pl-PL" dirty="0"/>
              <a:t>... Zadbajmy o  środowisko  </a:t>
            </a:r>
            <a:r>
              <a:rPr lang="pl-PL" dirty="0">
                <a:sym typeface="Wingdings" panose="05000000000000000000" pitchFamily="2" charset="2"/>
              </a:rPr>
              <a:t></a:t>
            </a:r>
            <a:endParaRPr lang="pl-PL" dirty="0"/>
          </a:p>
        </p:txBody>
      </p:sp>
      <p:pic>
        <p:nvPicPr>
          <p:cNvPr id="8194" name="Picture 2" descr="Save The Environment Clipart">
            <a:extLst>
              <a:ext uri="{FF2B5EF4-FFF2-40B4-BE49-F238E27FC236}">
                <a16:creationId xmlns:a16="http://schemas.microsoft.com/office/drawing/2014/main" id="{63637BC7-3B11-4AF4-B007-75E978905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6597" y="3023639"/>
            <a:ext cx="2743200" cy="2847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0937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4535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A04DC-4D9B-4C7E-98E0-3FC8FA031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Więcej informacji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608C76-FB6E-4671-9822-0BB010C62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24.02.2018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86725-99C7-4379-A4A2-CEE3E539A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test:fest</a:t>
            </a:r>
            <a:r>
              <a:rPr lang="pl-PL"/>
              <a:t> 2018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1D2385-5FED-41C7-8D27-AD638B816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DAF121D-5887-47B4-8E7B-70F11562FB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0220" y="1520686"/>
            <a:ext cx="10911405" cy="100123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l-PL" dirty="0">
                <a:hlinkClick r:id="rId2"/>
              </a:rPr>
              <a:t>http://www.protractortest.org/#/api</a:t>
            </a:r>
            <a:endParaRPr lang="pl-PL" dirty="0"/>
          </a:p>
          <a:p>
            <a:pPr marL="0" indent="0">
              <a:buNone/>
            </a:pPr>
            <a:r>
              <a:rPr lang="pl-PL" dirty="0"/>
              <a:t>http://browsenpm.org/package.json#author</a:t>
            </a:r>
          </a:p>
          <a:p>
            <a:pPr marL="0" indent="0">
              <a:buNone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163081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aksa">
  <a:themeElements>
    <a:clrScheme name="Niestandardowy 8">
      <a:dk1>
        <a:sysClr val="windowText" lastClr="000000"/>
      </a:dk1>
      <a:lt1>
        <a:sysClr val="window" lastClr="FFFFFF"/>
      </a:lt1>
      <a:dk2>
        <a:srgbClr val="323232"/>
      </a:dk2>
      <a:lt2>
        <a:srgbClr val="FFFFFF"/>
      </a:lt2>
      <a:accent1>
        <a:srgbClr val="FF6600"/>
      </a:accent1>
      <a:accent2>
        <a:srgbClr val="000000"/>
      </a:accent2>
      <a:accent3>
        <a:srgbClr val="1B587C"/>
      </a:accent3>
      <a:accent4>
        <a:srgbClr val="4E8542"/>
      </a:accent4>
      <a:accent5>
        <a:srgbClr val="604878"/>
      </a:accent5>
      <a:accent6>
        <a:srgbClr val="FF6600"/>
      </a:accent6>
      <a:hlink>
        <a:srgbClr val="FF6600"/>
      </a:hlink>
      <a:folHlink>
        <a:srgbClr val="7F3200"/>
      </a:folHlink>
    </a:clrScheme>
    <a:fontScheme name="Roboto Condensed">
      <a:majorFont>
        <a:latin typeface="Roboto Condensed"/>
        <a:ea typeface=""/>
        <a:cs typeface=""/>
      </a:majorFont>
      <a:minorFont>
        <a:latin typeface="Roboto Condensed"/>
        <a:ea typeface=""/>
        <a:cs typeface=""/>
      </a:minorFont>
    </a:fontScheme>
    <a:fmtScheme name="Paralaks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1033</TotalTime>
  <Words>259</Words>
  <Application>Microsoft Office PowerPoint</Application>
  <PresentationFormat>Widescreen</PresentationFormat>
  <Paragraphs>92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Tahoma</vt:lpstr>
      <vt:lpstr>Arial</vt:lpstr>
      <vt:lpstr>Calibri</vt:lpstr>
      <vt:lpstr>Trebuchet MS</vt:lpstr>
      <vt:lpstr>Roboto Condensed</vt:lpstr>
      <vt:lpstr>Wingdings</vt:lpstr>
      <vt:lpstr>Courier New</vt:lpstr>
      <vt:lpstr>Roboto Cn</vt:lpstr>
      <vt:lpstr>Paralaksa</vt:lpstr>
      <vt:lpstr>Protractor</vt:lpstr>
      <vt:lpstr>Framework</vt:lpstr>
      <vt:lpstr>Protractor - Architektura</vt:lpstr>
      <vt:lpstr>Protractor - Synchronizacja</vt:lpstr>
      <vt:lpstr> Protractor - Zalety</vt:lpstr>
      <vt:lpstr> Protractor - Wady</vt:lpstr>
      <vt:lpstr>Zanim wyruszymy</vt:lpstr>
      <vt:lpstr>PowerPoint Presentation</vt:lpstr>
      <vt:lpstr>Więcej informacji</vt:lpstr>
      <vt:lpstr>Selenium vs Protractor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Dariusz Olszewski</dc:creator>
  <cp:lastModifiedBy>Piotr</cp:lastModifiedBy>
  <cp:revision>80</cp:revision>
  <dcterms:created xsi:type="dcterms:W3CDTF">2016-10-17T18:07:33Z</dcterms:created>
  <dcterms:modified xsi:type="dcterms:W3CDTF">2018-02-23T09:43:23Z</dcterms:modified>
</cp:coreProperties>
</file>

<file path=docProps/thumbnail.jpeg>
</file>